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4" roundtripDataSignature="AMtx7mhDYpaNuB8he4kk3ABbYJd3aBJL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BE4C1F-C431-44D3-B8E9-FE72D106F4C6}">
  <a:tblStyle styleId="{AABE4C1F-C431-44D3-B8E9-FE72D106F4C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customschemas.google.com/relationships/presentationmetadata" Target="meta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9c455bd8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1e9c455bd8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2" name="Google Shape;2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5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en.wikipedia.org/wiki/MOSFET" TargetMode="External"/><Relationship Id="rId4" Type="http://schemas.openxmlformats.org/officeDocument/2006/relationships/hyperlink" Target="https://www.techspot.com/article/1840-how-cpus-are-designed-and-built-part-3/" TargetMode="External"/><Relationship Id="rId5" Type="http://schemas.openxmlformats.org/officeDocument/2006/relationships/hyperlink" Target="https://ieeexplore.ieee.org/document/5424253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CSE460: VLSI Design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Lecture 1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Metal Oxide Semiconductor Field Effect Transistor</a:t>
            </a:r>
            <a:endParaRPr/>
          </a:p>
        </p:txBody>
      </p:sp>
      <p:sp>
        <p:nvSpPr>
          <p:cNvPr id="115" name="Google Shape;115;p10"/>
          <p:cNvSpPr txBox="1"/>
          <p:nvPr>
            <p:ph idx="1" type="body"/>
          </p:nvPr>
        </p:nvSpPr>
        <p:spPr>
          <a:xfrm>
            <a:off x="311700" y="1152475"/>
            <a:ext cx="4507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1960s: (MOSFETs) began to enter production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Metal Oxide Semiconductor Field Effect Transistors or MOSFETs offer the compelling advantage that they </a:t>
            </a:r>
            <a:r>
              <a:rPr lang="en">
                <a:solidFill>
                  <a:srgbClr val="38761D"/>
                </a:solidFill>
              </a:rPr>
              <a:t>draw almost zero control current while idle.</a:t>
            </a:r>
            <a:endParaRPr>
              <a:solidFill>
                <a:srgbClr val="38761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flavors: nMOS and pMOS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terminals: </a:t>
            </a:r>
            <a:r>
              <a:rPr i="1" lang="en"/>
              <a:t>Gate </a:t>
            </a:r>
            <a:r>
              <a:rPr lang="en"/>
              <a:t>(control), </a:t>
            </a:r>
            <a:r>
              <a:rPr i="1" lang="en"/>
              <a:t>Drain </a:t>
            </a:r>
            <a:r>
              <a:rPr lang="en"/>
              <a:t>and </a:t>
            </a:r>
            <a:r>
              <a:rPr i="1" lang="en"/>
              <a:t>Source</a:t>
            </a:r>
            <a:endParaRPr i="1"/>
          </a:p>
        </p:txBody>
      </p:sp>
      <p:pic>
        <p:nvPicPr>
          <p:cNvPr id="116" name="Google Shape;11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3623" y="1282825"/>
            <a:ext cx="2845550" cy="17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7350" y="3318994"/>
            <a:ext cx="1190200" cy="11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05557" y="3318994"/>
            <a:ext cx="1190200" cy="11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First MOSFET Gates</a:t>
            </a:r>
            <a:endParaRPr/>
          </a:p>
        </p:txBody>
      </p:sp>
      <p:sp>
        <p:nvSpPr>
          <p:cNvPr id="124" name="Google Shape;124;p11"/>
          <p:cNvSpPr txBox="1"/>
          <p:nvPr>
            <p:ph idx="1" type="body"/>
          </p:nvPr>
        </p:nvSpPr>
        <p:spPr>
          <a:xfrm>
            <a:off x="311700" y="1152475"/>
            <a:ext cx="7103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1963: First logic gate using MOSFETs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Frank Wanlass at Fairchild described the first logic gates using MOSFETs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Fairchild’s gates used both nMOS and pMOS transistors, earning the name Complementary Metal Oxide Semiconductor, or CMOS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">
                <a:solidFill>
                  <a:srgbClr val="38761D"/>
                </a:solidFill>
              </a:rPr>
              <a:t>The circuits used discrete transistors but consumed six orders of magnitude less power than their bipolar counterparts</a:t>
            </a:r>
            <a:endParaRPr>
              <a:solidFill>
                <a:srgbClr val="38761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the development of the silicon planar process, MOS integrated circuits became attractive for their low cost because each transistor occupied less area and the fabrication process was simpler</a:t>
            </a:r>
            <a:endParaRPr/>
          </a:p>
        </p:txBody>
      </p:sp>
      <p:sp>
        <p:nvSpPr>
          <p:cNvPr id="125" name="Google Shape;125;p11"/>
          <p:cNvSpPr txBox="1"/>
          <p:nvPr/>
        </p:nvSpPr>
        <p:spPr>
          <a:xfrm>
            <a:off x="7245300" y="1152475"/>
            <a:ext cx="1587000" cy="19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Integration Levels</a:t>
            </a:r>
            <a:endParaRPr b="1" i="0" sz="18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SSI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 1-12 gates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MSI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 13-99 gates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LSI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 100-9999 gates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VLSI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10-99.9 k gates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ULSI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&gt;100k gates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Trend in MOSFET IC Design</a:t>
            </a:r>
            <a:endParaRPr/>
          </a:p>
        </p:txBody>
      </p:sp>
      <p:sp>
        <p:nvSpPr>
          <p:cNvPr id="131" name="Google Shape;131;p12"/>
          <p:cNvSpPr txBox="1"/>
          <p:nvPr>
            <p:ph idx="1" type="body"/>
          </p:nvPr>
        </p:nvSpPr>
        <p:spPr>
          <a:xfrm>
            <a:off x="311700" y="1152475"/>
            <a:ext cx="6848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Early commercial processes used only pMOS transistors and suffered from poor performance, yield, and reliability</a:t>
            </a:r>
            <a:endParaRPr>
              <a:solidFill>
                <a:srgbClr val="CC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Processes using nMOS transistors became common in the 1970s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While nMOS process was less expensive than CMOS, nMOS logic gates still consumed power while idle</a:t>
            </a:r>
            <a:endParaRPr>
              <a:solidFill>
                <a:srgbClr val="CC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consumption became a major issue in the 1980s as hundreds of thousands of transistors were integrated onto a single die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">
                <a:solidFill>
                  <a:srgbClr val="38761D"/>
                </a:solidFill>
              </a:rPr>
              <a:t>CMOS processes were widely adopted and replaced all the other technologies (pMOS, nMOS)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Types of MOSFET</a:t>
            </a:r>
            <a:endParaRPr/>
          </a:p>
        </p:txBody>
      </p:sp>
      <p:sp>
        <p:nvSpPr>
          <p:cNvPr id="137" name="Google Shape;137;p13"/>
          <p:cNvSpPr txBox="1"/>
          <p:nvPr>
            <p:ph idx="1" type="body"/>
          </p:nvPr>
        </p:nvSpPr>
        <p:spPr>
          <a:xfrm>
            <a:off x="311700" y="1152475"/>
            <a:ext cx="520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pMOS, nMOS, CMOS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Metal–insulator–semiconductor field-effect transistor (MISFET)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Floating-gate MOSFET (FGMOS)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MOSFET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Multi-gate field-effect transistor (MuGFET)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Quantum field-effect transistor (QFET)</a:t>
            </a:r>
            <a:endParaRPr/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3102" y="1008098"/>
            <a:ext cx="2245575" cy="31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2225" y="3484125"/>
            <a:ext cx="1963000" cy="12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3727" y="3665948"/>
            <a:ext cx="2017726" cy="10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 Closer Look</a:t>
            </a:r>
            <a:endParaRPr/>
          </a:p>
        </p:txBody>
      </p:sp>
      <p:pic>
        <p:nvPicPr>
          <p:cNvPr id="146" name="Google Shape;14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6815" y="2604619"/>
            <a:ext cx="4141381" cy="208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7850" y="1216100"/>
            <a:ext cx="2708630" cy="138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7520" y="1216667"/>
            <a:ext cx="2708630" cy="13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 txBox="1"/>
          <p:nvPr/>
        </p:nvSpPr>
        <p:spPr>
          <a:xfrm>
            <a:off x="311700" y="3431250"/>
            <a:ext cx="2026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Packan P, Akbar S, Armstrong M, et al. High performance 32nm logic technology featuring 2nd generation High-k + metal gate transistors. In: International Electron Devices Meeting, IEEE, 2009. 659–662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4"/>
          <p:cNvSpPr txBox="1"/>
          <p:nvPr/>
        </p:nvSpPr>
        <p:spPr>
          <a:xfrm>
            <a:off x="2295563" y="4693350"/>
            <a:ext cx="462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 sectional view of intel’s 32nm CMOS devices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9c455bd82_1_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 Closer Look</a:t>
            </a:r>
            <a:endParaRPr/>
          </a:p>
        </p:txBody>
      </p:sp>
      <p:sp>
        <p:nvSpPr>
          <p:cNvPr id="156" name="Google Shape;156;g1e9c455bd82_1_6"/>
          <p:cNvSpPr txBox="1"/>
          <p:nvPr/>
        </p:nvSpPr>
        <p:spPr>
          <a:xfrm>
            <a:off x="1269912" y="4388550"/>
            <a:ext cx="66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Photomicrograph of a submicron MOS transistor (courtesy Agere)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g1e9c455bd82_1_6"/>
          <p:cNvPicPr preferRelativeResize="0"/>
          <p:nvPr/>
        </p:nvPicPr>
        <p:blipFill rotWithShape="1">
          <a:blip r:embed="rId3">
            <a:alphaModFix/>
          </a:blip>
          <a:srcRect b="0" l="-10" r="10" t="0"/>
          <a:stretch/>
        </p:blipFill>
        <p:spPr>
          <a:xfrm>
            <a:off x="2338400" y="978875"/>
            <a:ext cx="3875950" cy="33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e9c455bd82_1_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17167">
            <a:off x="6297966" y="2171162"/>
            <a:ext cx="2249398" cy="9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Moore’s Law</a:t>
            </a:r>
            <a:endParaRPr/>
          </a:p>
        </p:txBody>
      </p:sp>
      <p:sp>
        <p:nvSpPr>
          <p:cNvPr id="164" name="Google Shape;16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1965:Gordon Moore plotted # transistors on each chip vs year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Fit straight line on semi-log scale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Transistor counts have doubled about every 2 years</a:t>
            </a:r>
            <a:endParaRPr/>
          </a:p>
        </p:txBody>
      </p:sp>
      <p:pic>
        <p:nvPicPr>
          <p:cNvPr id="165" name="Google Shape;16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175025"/>
            <a:ext cx="2631999" cy="2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3800" y="2210000"/>
            <a:ext cx="5338500" cy="23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Moore’s Law</a:t>
            </a:r>
            <a:endParaRPr/>
          </a:p>
        </p:txBody>
      </p:sp>
      <p:sp>
        <p:nvSpPr>
          <p:cNvPr id="172" name="Google Shape;172;p16"/>
          <p:cNvSpPr txBox="1"/>
          <p:nvPr>
            <p:ph idx="1" type="body"/>
          </p:nvPr>
        </p:nvSpPr>
        <p:spPr>
          <a:xfrm>
            <a:off x="311700" y="1152475"/>
            <a:ext cx="7516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 generations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manufacturing technology at a particular </a:t>
            </a:r>
            <a:r>
              <a:rPr i="1" lang="en"/>
              <a:t>channel length (feature size)</a:t>
            </a:r>
            <a:r>
              <a:rPr lang="en"/>
              <a:t> is called a </a:t>
            </a:r>
            <a:r>
              <a:rPr b="1" lang="en"/>
              <a:t>technology node</a:t>
            </a:r>
            <a:r>
              <a:rPr lang="en"/>
              <a:t>/</a:t>
            </a:r>
            <a:r>
              <a:rPr b="1" lang="en"/>
              <a:t>process node</a:t>
            </a:r>
            <a:r>
              <a:rPr lang="en"/>
              <a:t> (micron, submicron, nanometer technologies)</a:t>
            </a:r>
            <a:endParaRPr/>
          </a:p>
        </p:txBody>
      </p:sp>
      <p:pic>
        <p:nvPicPr>
          <p:cNvPr id="173" name="Google Shape;17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366050"/>
            <a:ext cx="3689500" cy="20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1638" y="2093212"/>
            <a:ext cx="774925" cy="2637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97000" y="2366050"/>
            <a:ext cx="3546976" cy="20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55100" y="445025"/>
            <a:ext cx="2577199" cy="10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Moore’s Law</a:t>
            </a:r>
            <a:endParaRPr/>
          </a:p>
        </p:txBody>
      </p:sp>
      <p:sp>
        <p:nvSpPr>
          <p:cNvPr id="182" name="Google Shape;1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Moore’s law and intel microprocessors</a:t>
            </a:r>
            <a:endParaRPr/>
          </a:p>
        </p:txBody>
      </p:sp>
      <p:pic>
        <p:nvPicPr>
          <p:cNvPr id="183" name="Google Shape;18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3384" y="1574225"/>
            <a:ext cx="3457225" cy="30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Intel Processors over the years</a:t>
            </a:r>
            <a:endParaRPr/>
          </a:p>
        </p:txBody>
      </p:sp>
      <p:sp>
        <p:nvSpPr>
          <p:cNvPr id="189" name="Google Shape;1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80286, 80386, 80486, Pentium</a:t>
            </a:r>
            <a:endParaRPr/>
          </a:p>
        </p:txBody>
      </p:sp>
      <p:pic>
        <p:nvPicPr>
          <p:cNvPr id="190" name="Google Shape;19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401" y="2433650"/>
            <a:ext cx="1767674" cy="15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4662" y="2318446"/>
            <a:ext cx="1767675" cy="1829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7925" y="2064298"/>
            <a:ext cx="1468900" cy="233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19450" y="2204537"/>
            <a:ext cx="1872374" cy="205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u="sng"/>
              <a:t>V</a:t>
            </a:r>
            <a:r>
              <a:rPr lang="en"/>
              <a:t>ery </a:t>
            </a:r>
            <a:r>
              <a:rPr b="1" lang="en" u="sng"/>
              <a:t>L</a:t>
            </a:r>
            <a:r>
              <a:rPr lang="en"/>
              <a:t>arge </a:t>
            </a:r>
            <a:r>
              <a:rPr b="1" lang="en" u="sng"/>
              <a:t>S</a:t>
            </a:r>
            <a:r>
              <a:rPr lang="en"/>
              <a:t>cale </a:t>
            </a:r>
            <a:r>
              <a:rPr b="1" lang="en" u="sng"/>
              <a:t>I</a:t>
            </a:r>
            <a:r>
              <a:rPr lang="en"/>
              <a:t>ntegration or </a:t>
            </a:r>
            <a:r>
              <a:rPr b="1" lang="en" u="sng"/>
              <a:t>VLSI</a:t>
            </a:r>
            <a:endParaRPr b="1" u="sng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Types of chips</a:t>
            </a:r>
            <a:endParaRPr/>
          </a:p>
        </p:txBody>
      </p:sp>
      <p:sp>
        <p:nvSpPr>
          <p:cNvPr id="199" name="Google Shape;199;p19"/>
          <p:cNvSpPr txBox="1"/>
          <p:nvPr>
            <p:ph idx="1" type="body"/>
          </p:nvPr>
        </p:nvSpPr>
        <p:spPr>
          <a:xfrm>
            <a:off x="311700" y="1152475"/>
            <a:ext cx="6735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Cell-based design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the 1960s, standard parts were logic gates; in the 1970s they were LSI components. Today, standard parts include fairly specialized components: communication network interfaces, graphics accelerators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 custom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Designed manually piece by piece, fully custom layouts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Application-specific integrated circuits (ASICs)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Rather than build a system out of standard parts, designers can now create a single chip for their particular application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Systems-on-chips (SoCs)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single-chip computer can include a CPU, bus, I/O devices, and memory</a:t>
            </a:r>
            <a:endParaRPr/>
          </a:p>
        </p:txBody>
      </p:sp>
      <p:pic>
        <p:nvPicPr>
          <p:cNvPr id="200" name="Google Shape;20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2775" y="1152475"/>
            <a:ext cx="1489525" cy="182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4325" y="3596225"/>
            <a:ext cx="2337975" cy="9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Chip Lifecycle</a:t>
            </a:r>
            <a:endParaRPr/>
          </a:p>
        </p:txBody>
      </p:sp>
      <p:sp>
        <p:nvSpPr>
          <p:cNvPr id="207" name="Google Shape;20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wafer &gt; fabrication &gt; chips &gt; packaging</a:t>
            </a:r>
            <a:endParaRPr/>
          </a:p>
        </p:txBody>
      </p:sp>
      <p:pic>
        <p:nvPicPr>
          <p:cNvPr id="208" name="Google Shape;2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2675" y="2898225"/>
            <a:ext cx="1895800" cy="167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5700" y="1404976"/>
            <a:ext cx="3276601" cy="233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951" y="1683800"/>
            <a:ext cx="2664509" cy="177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Abstraction levels</a:t>
            </a:r>
            <a:endParaRPr/>
          </a:p>
        </p:txBody>
      </p:sp>
      <p:sp>
        <p:nvSpPr>
          <p:cNvPr id="216" name="Google Shape;216;p21"/>
          <p:cNvSpPr txBox="1"/>
          <p:nvPr>
            <p:ph idx="1" type="body"/>
          </p:nvPr>
        </p:nvSpPr>
        <p:spPr>
          <a:xfrm>
            <a:off x="311700" y="1152475"/>
            <a:ext cx="7670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Specification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set of requirements, not a design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Behavior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generally modeled as some sort of executable program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Register-transfer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system is specified as Boolean functions stored in abstract memory elements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Logic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 system  is  designed  in  terms  of  Boolean  logic  gates,latches, and flip-flops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Circuit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system is implemented as transistors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Layout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 final  design  for  fabrication</a:t>
            </a:r>
            <a:endParaRPr/>
          </a:p>
        </p:txBody>
      </p:sp>
      <p:pic>
        <p:nvPicPr>
          <p:cNvPr id="217" name="Google Shape;21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7753" y="1017725"/>
            <a:ext cx="904550" cy="348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Design methodologies</a:t>
            </a:r>
            <a:endParaRPr/>
          </a:p>
        </p:txBody>
      </p:sp>
      <p:sp>
        <p:nvSpPr>
          <p:cNvPr id="223" name="Google Shape;223;p22"/>
          <p:cNvSpPr txBox="1"/>
          <p:nvPr>
            <p:ph idx="1" type="body"/>
          </p:nvPr>
        </p:nvSpPr>
        <p:spPr>
          <a:xfrm>
            <a:off x="311700" y="1152475"/>
            <a:ext cx="3986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Top-down approach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Start from the specification and reach device specification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Bottom-up approach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Start from the device optimization and go up to meet specification</a:t>
            </a:r>
            <a:endParaRPr/>
          </a:p>
        </p:txBody>
      </p:sp>
      <p:pic>
        <p:nvPicPr>
          <p:cNvPr id="224" name="Google Shape;2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5954" y="1538200"/>
            <a:ext cx="3014700" cy="26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Text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sp>
        <p:nvSpPr>
          <p:cNvPr id="230" name="Google Shape;2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231" name="Google Shape;231;p23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{AABE4C1F-C431-44D3-B8E9-FE72D106F4C6}</a:tableStyleId>
              </a:tblPr>
              <a:tblGrid>
                <a:gridCol w="382850"/>
                <a:gridCol w="2953250"/>
                <a:gridCol w="2872450"/>
                <a:gridCol w="10304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#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Title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Author(s)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Edition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cap="none" strike="noStrike"/>
                        <a:t>CMOS VLSI Design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N.H.E. Weste, D. Harris &amp; A. Banerjee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4th ed.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Fundamentals of Digital Logic with Verilog Design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Stephen Brown &amp; Zvonko Vranesic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2nd/3rd ed.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/>
          <p:nvPr>
            <p:ph type="title"/>
          </p:nvPr>
        </p:nvSpPr>
        <p:spPr>
          <a:xfrm>
            <a:off x="490250" y="450150"/>
            <a:ext cx="78603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Transistors = Switches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Slide References</a:t>
            </a:r>
            <a:endParaRPr/>
          </a:p>
        </p:txBody>
      </p:sp>
      <p:sp>
        <p:nvSpPr>
          <p:cNvPr id="242" name="Google Shape;24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https://en.wikipedia.org/wiki/MOSFET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https://www.techspot.com/article/1840-how-cpus-are-designed-and-built-part-3/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https://ieeexplore.ieee.org/document/5424253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Wayne Wolf - Modern VLSI Design IP based design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Jan M. Rabaey - Digital Integrated Circuits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Weste and Harris - CMOS VLSI Design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6" name="Google Shape;66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Topics of this course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History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Transistors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Moore’s law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 of chips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abstraction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methodology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will you learn in this course?</a:t>
            </a:r>
            <a:endParaRPr/>
          </a:p>
        </p:txBody>
      </p:sp>
      <p:sp>
        <p:nvSpPr>
          <p:cNvPr id="72" name="Google Shape;7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may have heard people say that electronics are made from sand, but do you know how?</a:t>
            </a:r>
            <a:endParaRPr/>
          </a:p>
        </p:txBody>
      </p:sp>
      <p:pic>
        <p:nvPicPr>
          <p:cNvPr id="73" name="Google Shape;7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3575" y="1760925"/>
            <a:ext cx="2616850" cy="28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will you learn in this course?</a:t>
            </a:r>
            <a:endParaRPr/>
          </a:p>
        </p:txBody>
      </p:sp>
      <p:sp>
        <p:nvSpPr>
          <p:cNvPr id="79" name="Google Shape;79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solid introduction to VLSI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kinds of chips/ICs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build one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Theoretical background to making a good chip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Quality measures of a chip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complete lifecycle of a chip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The Transistor</a:t>
            </a:r>
            <a:endParaRPr/>
          </a:p>
        </p:txBody>
      </p:sp>
      <p:sp>
        <p:nvSpPr>
          <p:cNvPr id="85" name="Google Shape;85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Transistor concept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Transistors can be viewed as </a:t>
            </a:r>
            <a:r>
              <a:rPr b="1" lang="en"/>
              <a:t>electrically controlled switches</a:t>
            </a:r>
            <a:r>
              <a:rPr lang="en"/>
              <a:t> with a </a:t>
            </a:r>
            <a:r>
              <a:rPr lang="en" u="sng"/>
              <a:t>control terminal</a:t>
            </a:r>
            <a:r>
              <a:rPr lang="en"/>
              <a:t> and </a:t>
            </a:r>
            <a:r>
              <a:rPr lang="en" u="sng"/>
              <a:t>two other terminals</a:t>
            </a:r>
            <a:r>
              <a:rPr lang="en"/>
              <a:t> that are </a:t>
            </a:r>
            <a:r>
              <a:rPr lang="en">
                <a:solidFill>
                  <a:srgbClr val="6AA84F"/>
                </a:solidFill>
              </a:rPr>
              <a:t>connected</a:t>
            </a:r>
            <a:r>
              <a:rPr lang="en"/>
              <a:t> or </a:t>
            </a:r>
            <a:r>
              <a:rPr lang="en">
                <a:solidFill>
                  <a:srgbClr val="CC0000"/>
                </a:solidFill>
              </a:rPr>
              <a:t>disconnected </a:t>
            </a:r>
            <a:r>
              <a:rPr lang="en"/>
              <a:t>depending on the </a:t>
            </a:r>
            <a:r>
              <a:rPr i="1" lang="en"/>
              <a:t>voltage</a:t>
            </a:r>
            <a:r>
              <a:rPr lang="en"/>
              <a:t> or </a:t>
            </a:r>
            <a:r>
              <a:rPr i="1" lang="en"/>
              <a:t>current </a:t>
            </a:r>
            <a:r>
              <a:rPr lang="en"/>
              <a:t>applied</a:t>
            </a:r>
            <a:r>
              <a:rPr i="1" lang="en"/>
              <a:t> </a:t>
            </a:r>
            <a:r>
              <a:rPr lang="en"/>
              <a:t>to the </a:t>
            </a:r>
            <a:r>
              <a:rPr lang="en" u="sng"/>
              <a:t>control terminal</a:t>
            </a:r>
            <a:endParaRPr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Transistor Invention</a:t>
            </a:r>
            <a:endParaRPr/>
          </a:p>
        </p:txBody>
      </p:sp>
      <p:sp>
        <p:nvSpPr>
          <p:cNvPr id="91" name="Google Shape;91;p7"/>
          <p:cNvSpPr txBox="1"/>
          <p:nvPr>
            <p:ph idx="1" type="body"/>
          </p:nvPr>
        </p:nvSpPr>
        <p:spPr>
          <a:xfrm>
            <a:off x="311700" y="1152475"/>
            <a:ext cx="6612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1947: First transistor was built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John Bardeen and Walter Brattain built the first functioning point contact transistor at Bell Labs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Nearly classified as military secret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Later publicly introduced by Bell Labs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Nobel Prize in Physics in 1956 for Bardeen, Brattain, and their supervisor William Shockley</a:t>
            </a:r>
            <a:endParaRPr b="1"/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We have called it the Transistor, T-R-A-N-S-I-S-T-O-R, because it is a resistor or semiconductor device which can amplify electrical signals as they are transferred through it from input to output terminals. It is, if you will, the electrical equivalent of a vacuum tube amplifier. But there the similarity ceases. It has no vacuum, no filament, no glass tube. It is composed entirely of cold, solid substances.</a:t>
            </a:r>
            <a:endParaRPr i="1"/>
          </a:p>
        </p:txBody>
      </p:sp>
      <p:pic>
        <p:nvPicPr>
          <p:cNvPr id="92" name="Google Shape;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6025" y="1152475"/>
            <a:ext cx="1986275" cy="16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3700" y="2961600"/>
            <a:ext cx="1908600" cy="19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First IC</a:t>
            </a:r>
            <a:endParaRPr/>
          </a:p>
        </p:txBody>
      </p:sp>
      <p:sp>
        <p:nvSpPr>
          <p:cNvPr id="99" name="Google Shape;99;p8"/>
          <p:cNvSpPr txBox="1"/>
          <p:nvPr>
            <p:ph idx="1" type="body"/>
          </p:nvPr>
        </p:nvSpPr>
        <p:spPr>
          <a:xfrm>
            <a:off x="311700" y="1152475"/>
            <a:ext cx="4454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1959: U.S. Patent 3,138,743 for "Miniaturized Electronic Circuits"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Several years later after the invention of transistors, Jack Kilby at Texas Instruments realized the potential for miniaturization if multiple transistors could be built on one piece of silicon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Kilby received the Nobel Prize in Physics in 2000 for the invention of the integrated circuit</a:t>
            </a:r>
            <a:endParaRPr b="1"/>
          </a:p>
        </p:txBody>
      </p:sp>
      <p:pic>
        <p:nvPicPr>
          <p:cNvPr id="100" name="Google Shape;10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7152" y="1551925"/>
            <a:ext cx="3915150" cy="26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Bipolar Junction Transistor</a:t>
            </a:r>
            <a:endParaRPr/>
          </a:p>
        </p:txBody>
      </p:sp>
      <p:sp>
        <p:nvSpPr>
          <p:cNvPr id="106" name="Google Shape;106;p9"/>
          <p:cNvSpPr txBox="1"/>
          <p:nvPr>
            <p:ph idx="1" type="body"/>
          </p:nvPr>
        </p:nvSpPr>
        <p:spPr>
          <a:xfrm>
            <a:off x="311700" y="1152475"/>
            <a:ext cx="5572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Bipolar Junction Transistor (BJT)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Developed by Bell Labs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">
                <a:solidFill>
                  <a:srgbClr val="38761D"/>
                </a:solidFill>
              </a:rPr>
              <a:t>More reliable, less noisy, and more power-efficient than the point contact transistor</a:t>
            </a:r>
            <a:endParaRPr>
              <a:solidFill>
                <a:srgbClr val="38761D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BJTs require a small current into the control (</a:t>
            </a:r>
            <a:r>
              <a:rPr i="1" lang="en"/>
              <a:t>base</a:t>
            </a:r>
            <a:r>
              <a:rPr lang="en"/>
              <a:t>) terminal to switch much larger currents between the other two (</a:t>
            </a:r>
            <a:r>
              <a:rPr i="1" lang="en"/>
              <a:t>emitter</a:t>
            </a:r>
            <a:r>
              <a:rPr lang="en"/>
              <a:t> and </a:t>
            </a:r>
            <a:r>
              <a:rPr i="1" lang="en"/>
              <a:t>collector</a:t>
            </a:r>
            <a:r>
              <a:rPr lang="en"/>
              <a:t>) terminals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b="1" lang="en">
                <a:solidFill>
                  <a:srgbClr val="CC0000"/>
                </a:solidFill>
              </a:rPr>
              <a:t>Power being dissipated by these base currents even when idle 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1513" y="2989700"/>
            <a:ext cx="1199325" cy="119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2517" y="1152463"/>
            <a:ext cx="2079182" cy="11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3286" y="2703087"/>
            <a:ext cx="1629015" cy="17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